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63" r:id="rId9"/>
    <p:sldId id="293" r:id="rId10"/>
    <p:sldId id="295" r:id="rId11"/>
    <p:sldId id="294" r:id="rId12"/>
    <p:sldId id="296" r:id="rId13"/>
    <p:sldId id="298" r:id="rId14"/>
    <p:sldId id="299" r:id="rId15"/>
    <p:sldId id="300" r:id="rId16"/>
    <p:sldId id="301" r:id="rId17"/>
    <p:sldId id="297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1" r:id="rId26"/>
    <p:sldId id="273" r:id="rId27"/>
    <p:sldId id="274" r:id="rId28"/>
    <p:sldId id="275" r:id="rId29"/>
    <p:sldId id="276" r:id="rId30"/>
    <p:sldId id="279" r:id="rId31"/>
    <p:sldId id="284" r:id="rId32"/>
    <p:sldId id="281" r:id="rId33"/>
    <p:sldId id="282" r:id="rId34"/>
    <p:sldId id="283" r:id="rId35"/>
    <p:sldId id="285" r:id="rId36"/>
    <p:sldId id="280" r:id="rId37"/>
    <p:sldId id="277" r:id="rId38"/>
    <p:sldId id="278" r:id="rId39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87675" autoAdjust="0"/>
  </p:normalViewPr>
  <p:slideViewPr>
    <p:cSldViewPr snapToGrid="0">
      <p:cViewPr varScale="1">
        <p:scale>
          <a:sx n="68" d="100"/>
          <a:sy n="68" d="100"/>
        </p:scale>
        <p:origin x="7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196 overlap with PAM50!!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P10_3 could be an outlier!!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NKO have most down-regulated genes</a:t>
            </a:r>
          </a:p>
          <a:p>
            <a:r>
              <a:rPr lang="en-US" dirty="0"/>
              <a:t>P70_1_2: have up-regulated genes, P70_3 are more like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2waybene.shinyapps.io/miRNATa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sample#3 removed)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40D48-DDE2-4F5A-814A-FA259F60B041}"/>
              </a:ext>
            </a:extLst>
          </p:cNvPr>
          <p:cNvSpPr txBox="1"/>
          <p:nvPr/>
        </p:nvSpPr>
        <p:spPr>
          <a:xfrm>
            <a:off x="9983096" y="613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2E3E7-EF3A-4800-AFD5-FCEBF45F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010"/>
              </p:ext>
            </p:extLst>
          </p:nvPr>
        </p:nvGraphicFramePr>
        <p:xfrm>
          <a:off x="9820364" y="1497390"/>
          <a:ext cx="1447374" cy="4295303"/>
        </p:xfrm>
        <a:graphic>
          <a:graphicData uri="http://schemas.openxmlformats.org/drawingml/2006/table">
            <a:tbl>
              <a:tblPr/>
              <a:tblGrid>
                <a:gridCol w="1447374">
                  <a:extLst>
                    <a:ext uri="{9D8B030D-6E8A-4147-A177-3AD203B41FA5}">
                      <a16:colId xmlns:a16="http://schemas.microsoft.com/office/drawing/2014/main" val="4194368632"/>
                    </a:ext>
                  </a:extLst>
                </a:gridCol>
              </a:tblGrid>
              <a:tr h="40534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AKR1B10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AKR1C2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AKR1C3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COX5B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DBI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JTB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NAA38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NT5C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ODC1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OSGIN1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PGD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PTDSS1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SLC7A11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TKT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TMEM14A</a:t>
                      </a:r>
                    </a:p>
                  </a:txBody>
                  <a:tcPr marL="43937" marR="0" marT="0" marB="5858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33619"/>
                  </a:ext>
                </a:extLst>
              </a:tr>
              <a:tr h="118417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7802-523E-49D1-B183-DE96761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Luke’s analysis on DEGs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CA0-7F47-4E19-90FB-1E07218B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MDDEG: 1727 genes</a:t>
            </a:r>
          </a:p>
          <a:p>
            <a:pPr lvl="1"/>
            <a:r>
              <a:rPr lang="en-US" dirty="0"/>
              <a:t>P10DEG: 1990 genes</a:t>
            </a:r>
          </a:p>
          <a:p>
            <a:pPr lvl="1"/>
            <a:r>
              <a:rPr lang="en-US" dirty="0"/>
              <a:t>MDDEG-P10DEG overlap: 531 genes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ESCCNRF2 gene: 234 genes</a:t>
            </a:r>
          </a:p>
          <a:p>
            <a:pPr lvl="1"/>
            <a:r>
              <a:rPr lang="en-US" dirty="0"/>
              <a:t>MDDEG-ESCCNRF2 overlap: 47 genes</a:t>
            </a:r>
          </a:p>
          <a:p>
            <a:pPr lvl="1"/>
            <a:r>
              <a:rPr lang="en-US" dirty="0"/>
              <a:t>P10DEG-ESCCNRF2 overlap: 43 genes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RNAseq</a:t>
            </a:r>
            <a:r>
              <a:rPr lang="en-US" dirty="0"/>
              <a:t> (mouse esophagus): 1940 genes</a:t>
            </a:r>
          </a:p>
          <a:p>
            <a:pPr lvl="1"/>
            <a:r>
              <a:rPr lang="en-US" dirty="0" err="1"/>
              <a:t>With_human_homolog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1557</a:t>
            </a:r>
          </a:p>
          <a:p>
            <a:pPr lvl="1"/>
            <a:r>
              <a:rPr lang="en-US" dirty="0"/>
              <a:t>MDDEG-</a:t>
            </a:r>
            <a:r>
              <a:rPr lang="en-US" dirty="0" err="1"/>
              <a:t>RNAseq</a:t>
            </a:r>
            <a:r>
              <a:rPr lang="en-US" dirty="0"/>
              <a:t> overlap: 184 (</a:t>
            </a:r>
            <a:r>
              <a:rPr lang="en-US" b="1" dirty="0">
                <a:solidFill>
                  <a:srgbClr val="FF0000"/>
                </a:solidFill>
              </a:rPr>
              <a:t>185</a:t>
            </a:r>
            <a:r>
              <a:rPr lang="en-US" dirty="0"/>
              <a:t>)genes</a:t>
            </a:r>
          </a:p>
          <a:p>
            <a:pPr lvl="1"/>
            <a:r>
              <a:rPr lang="en-US" dirty="0"/>
              <a:t>P10DEG-RNAseq overlap: 209 genes</a:t>
            </a:r>
          </a:p>
        </p:txBody>
      </p:sp>
    </p:spTree>
    <p:extLst>
      <p:ext uri="{BB962C8B-B14F-4D97-AF65-F5344CB8AC3E}">
        <p14:creationId xmlns:p14="http://schemas.microsoft.com/office/powerpoint/2010/main" val="24174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0B0-9B37-4629-912E-096BE548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homologue from </a:t>
            </a:r>
            <a:r>
              <a:rPr lang="en-US" dirty="0" err="1"/>
              <a:t>ensembl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2F32B-8926-43C3-9D6F-F456639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09750"/>
            <a:ext cx="7105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D5ACA-C5B1-44D4-A839-594276C0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97" y="0"/>
            <a:ext cx="716300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59803-2313-4C87-90CA-4D7336EC346A}"/>
              </a:ext>
            </a:extLst>
          </p:cNvPr>
          <p:cNvSpPr/>
          <p:nvPr/>
        </p:nvSpPr>
        <p:spPr>
          <a:xfrm>
            <a:off x="5754029" y="2665141"/>
            <a:ext cx="646771" cy="591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EBC-D6EB-4189-954E-33EA4053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8" y="0"/>
            <a:ext cx="7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DDBE-8B4E-4F10-BE1C-025E0251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stops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9F86-560C-4315-9BDB-681F1A89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E72B8-6E14-4BFF-80BB-E07316EE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3362325"/>
            <a:ext cx="5290581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C0880-D0C8-4D94-B6AB-1862CB48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0"/>
            <a:ext cx="529058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D4C93-F3C6-4CEF-A7FB-9619602CDC58}"/>
              </a:ext>
            </a:extLst>
          </p:cNvPr>
          <p:cNvSpPr txBox="1"/>
          <p:nvPr/>
        </p:nvSpPr>
        <p:spPr>
          <a:xfrm>
            <a:off x="2827898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83 DEGs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94505-483E-4B37-A482-FA4069529D06}"/>
              </a:ext>
            </a:extLst>
          </p:cNvPr>
          <p:cNvSpPr txBox="1"/>
          <p:nvPr/>
        </p:nvSpPr>
        <p:spPr>
          <a:xfrm>
            <a:off x="2749351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661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B281-20AA-43B5-A70A-CEA047A9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3362325"/>
            <a:ext cx="5290582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B9479-F862-4E54-92C6-0B31E16B0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0"/>
            <a:ext cx="5290582" cy="3495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AC1585-9556-49F0-A591-9DAF3A5CBC5D}"/>
              </a:ext>
            </a:extLst>
          </p:cNvPr>
          <p:cNvSpPr txBox="1"/>
          <p:nvPr/>
        </p:nvSpPr>
        <p:spPr>
          <a:xfrm>
            <a:off x="8824668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484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E998-2220-4839-891F-11BDC8FB684A}"/>
              </a:ext>
            </a:extLst>
          </p:cNvPr>
          <p:cNvSpPr txBox="1"/>
          <p:nvPr/>
        </p:nvSpPr>
        <p:spPr>
          <a:xfrm>
            <a:off x="8863900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40 DEGs</a:t>
            </a:r>
          </a:p>
        </p:txBody>
      </p:sp>
    </p:spTree>
    <p:extLst>
      <p:ext uri="{BB962C8B-B14F-4D97-AF65-F5344CB8AC3E}">
        <p14:creationId xmlns:p14="http://schemas.microsoft.com/office/powerpoint/2010/main" val="321686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102 DEGs</a:t>
            </a:r>
          </a:p>
        </p:txBody>
      </p:sp>
    </p:spTree>
    <p:extLst>
      <p:ext uri="{BB962C8B-B14F-4D97-AF65-F5344CB8AC3E}">
        <p14:creationId xmlns:p14="http://schemas.microsoft.com/office/powerpoint/2010/main" val="281717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NRF2-responsive genes in human ESCC.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CC1E-0D2C-469C-8793-AAD49535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2488571"/>
            <a:ext cx="5787246" cy="40344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79375-CF72-406B-8D40-C4D6D086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K70_vs_K70MD_pvalue01_fc4  - DEGs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8478-3AA2-4987-9EB3-34F28C5E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4" y="2603188"/>
            <a:ext cx="6391776" cy="39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7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58501-A3CD-4EE8-BEE4-37001B7D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" y="1796902"/>
            <a:ext cx="5902400" cy="411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42757-D0D7-4883-9A3E-8B6CD254E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09" y="1796902"/>
            <a:ext cx="6227438" cy="41146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8C6BA9-219D-474D-A048-F7C9F397B0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K70_vs_P10_pvalue05_fc4  - DEGs (421)</a:t>
            </a:r>
          </a:p>
        </p:txBody>
      </p:sp>
    </p:spTree>
    <p:extLst>
      <p:ext uri="{BB962C8B-B14F-4D97-AF65-F5344CB8AC3E}">
        <p14:creationId xmlns:p14="http://schemas.microsoft.com/office/powerpoint/2010/main" val="2628217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FED3-B63C-48C4-807D-AC4FDC93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K70_vs_NKO70_pvalue05_fc2  - DEGs (661)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9AC5F-AF82-4EA1-BD25-440F9A81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368"/>
            <a:ext cx="5655302" cy="3942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102A8-E738-4D31-9CA8-EA71F287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2" y="2532874"/>
            <a:ext cx="5865627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79A75F-B88C-4C12-BC13-031029BB885C}"/>
              </a:ext>
            </a:extLst>
          </p:cNvPr>
          <p:cNvGrpSpPr/>
          <p:nvPr/>
        </p:nvGrpSpPr>
        <p:grpSpPr>
          <a:xfrm>
            <a:off x="492702" y="490331"/>
            <a:ext cx="11206596" cy="4936434"/>
            <a:chOff x="492702" y="1166192"/>
            <a:chExt cx="11206596" cy="4936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32312F-7B31-40CE-A7E5-8B21A04B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2" y="1166192"/>
              <a:ext cx="5364782" cy="49364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E4EC47-CB91-4E9B-912A-9D54AC16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469" y="1166192"/>
              <a:ext cx="5717829" cy="49364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527704-4C45-4129-AAC2-D406410865D3}"/>
              </a:ext>
            </a:extLst>
          </p:cNvPr>
          <p:cNvSpPr txBox="1"/>
          <p:nvPr/>
        </p:nvSpPr>
        <p:spPr>
          <a:xfrm>
            <a:off x="76563" y="5658777"/>
            <a:ext cx="1203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DDIT4,GJB4, IL21R ,MAP3K7CL, MOBP, ODAPH ,RAET1L, RFX8, SPINK2, SPINK6, SYTL2, ZBED2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LINC01204, LINC02321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LOC101929128, LOC102546229, LOC105379051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48" y="0"/>
            <a:ext cx="73577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0A6091-9B17-4C15-B631-48F0ACDADEBF}"/>
              </a:ext>
            </a:extLst>
          </p:cNvPr>
          <p:cNvSpPr/>
          <p:nvPr/>
        </p:nvSpPr>
        <p:spPr>
          <a:xfrm>
            <a:off x="6944139" y="2319130"/>
            <a:ext cx="1669774" cy="24649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0" y="3089917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</p:spTree>
    <p:extLst>
      <p:ext uri="{BB962C8B-B14F-4D97-AF65-F5344CB8AC3E}">
        <p14:creationId xmlns:p14="http://schemas.microsoft.com/office/powerpoint/2010/main" val="74620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781A-8D6C-47C6-A5B2-87AC7741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Common DEGs (K70MD &amp; K70P10) – 593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1DF3-57D9-4201-8A95-ED851A9D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980511"/>
            <a:ext cx="5923104" cy="427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D6264-4FF4-419A-A23B-30CE9BBA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0" y="2511987"/>
            <a:ext cx="4739286" cy="37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8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8029-9670-4FEB-90F2-5AAE0B90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A954C-723F-4CF5-999F-697BDD1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" y="1033669"/>
            <a:ext cx="12113433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4" y="871388"/>
            <a:ext cx="5096566" cy="4750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1961322" y="5777948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7B7A9-4B20-438C-995F-C98E43C5E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1" y="1080052"/>
            <a:ext cx="5096565" cy="469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5ECE3-FCAE-498D-9F83-B65A6D64FA62}"/>
              </a:ext>
            </a:extLst>
          </p:cNvPr>
          <p:cNvSpPr txBox="1"/>
          <p:nvPr/>
        </p:nvSpPr>
        <p:spPr>
          <a:xfrm>
            <a:off x="7692887" y="573156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1266431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2E6F2-1850-41DE-8980-0E3C882C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62" y="991800"/>
            <a:ext cx="5064232" cy="487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BEE40-B46A-4A23-B747-0E173D33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0" y="622852"/>
            <a:ext cx="5064232" cy="487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60E1-12B8-4C4B-8D60-08864D3CFD8F}"/>
              </a:ext>
            </a:extLst>
          </p:cNvPr>
          <p:cNvSpPr txBox="1"/>
          <p:nvPr/>
        </p:nvSpPr>
        <p:spPr>
          <a:xfrm>
            <a:off x="1824671" y="5128592"/>
            <a:ext cx="3452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for K70MD were selected at </a:t>
            </a:r>
          </a:p>
          <a:p>
            <a:r>
              <a:rPr lang="en-US" dirty="0"/>
              <a:t>adjusted p-value &lt; 0.01, and FC &gt; 4</a:t>
            </a:r>
          </a:p>
          <a:p>
            <a:endParaRPr lang="en-US" dirty="0"/>
          </a:p>
          <a:p>
            <a:r>
              <a:rPr lang="en-US" dirty="0"/>
              <a:t>DEGs for P10 were selected at </a:t>
            </a:r>
          </a:p>
          <a:p>
            <a:r>
              <a:rPr lang="en-US" dirty="0"/>
              <a:t>adjusted p-value &lt; 0.01, and FC &gt;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D8AD7-F911-40B4-B0CA-9FB75701D9F1}"/>
              </a:ext>
            </a:extLst>
          </p:cNvPr>
          <p:cNvSpPr/>
          <p:nvPr/>
        </p:nvSpPr>
        <p:spPr>
          <a:xfrm>
            <a:off x="2956218" y="2570921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30C7DCC-CA95-4D75-B5E2-E022BC2E374E}"/>
              </a:ext>
            </a:extLst>
          </p:cNvPr>
          <p:cNvSpPr/>
          <p:nvPr/>
        </p:nvSpPr>
        <p:spPr>
          <a:xfrm rot="-600000">
            <a:off x="3071291" y="918046"/>
            <a:ext cx="7756361" cy="9838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C33B2D-8A0C-459F-9ED6-8EE1239578D3}"/>
              </a:ext>
            </a:extLst>
          </p:cNvPr>
          <p:cNvSpPr/>
          <p:nvPr/>
        </p:nvSpPr>
        <p:spPr>
          <a:xfrm>
            <a:off x="8525021" y="2665918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6AE34-9272-4CC0-BB7A-934E96B281C6}"/>
              </a:ext>
            </a:extLst>
          </p:cNvPr>
          <p:cNvSpPr txBox="1"/>
          <p:nvPr/>
        </p:nvSpPr>
        <p:spPr>
          <a:xfrm>
            <a:off x="7825407" y="579782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240151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8" y="1906565"/>
            <a:ext cx="4649702" cy="447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28EAD-54FF-45DF-A81D-313DF0F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4" y="2244568"/>
            <a:ext cx="4886996" cy="41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69AAC-F745-4F9F-9A3E-DE47943F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3856556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216E-DF69-4E91-8631-D800E1BC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9" y="1815922"/>
            <a:ext cx="8151795" cy="4458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987D2A-0839-4A1F-A2CA-D524300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70734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CD3B0-5BA3-4D90-9BF9-0CDB5CE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48606"/>
            <a:ext cx="8115300" cy="4010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E1E8B-2771-42FE-A298-80E3F87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– disease related results </a:t>
            </a:r>
            <a:r>
              <a:rPr lang="en-US" sz="3200" dirty="0"/>
              <a:t>(ESCC_196_signatures)</a:t>
            </a:r>
          </a:p>
        </p:txBody>
      </p:sp>
    </p:spTree>
    <p:extLst>
      <p:ext uri="{BB962C8B-B14F-4D97-AF65-F5344CB8AC3E}">
        <p14:creationId xmlns:p14="http://schemas.microsoft.com/office/powerpoint/2010/main" val="1731603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0F372-31F1-458C-A582-EE2D21E0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" y="0"/>
            <a:ext cx="590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DEF1-0CC6-4941-8AC3-17900D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5" y="0"/>
            <a:ext cx="769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054-2198-433B-AD38-C33EA9C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 signature -- disease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91BA-D84C-4711-99CE-9DA3AA8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4" y="1880315"/>
            <a:ext cx="5773877" cy="497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9A5B7-BD9A-4732-B53D-62A2532AEC0C}"/>
              </a:ext>
            </a:extLst>
          </p:cNvPr>
          <p:cNvSpPr txBox="1"/>
          <p:nvPr/>
        </p:nvSpPr>
        <p:spPr>
          <a:xfrm>
            <a:off x="7791718" y="6454238"/>
            <a:ext cx="42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https://2waybene.shinyapps.io/miRNATag/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0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EDE7-8298-4B4B-964B-7EB9B8F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5295-F5C1-403F-8CB7-1F169169F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6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8" y="0"/>
            <a:ext cx="712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8BDDC-730F-4057-9DD1-9280C395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9062"/>
            <a:ext cx="8763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3D16-6F9D-44C7-B0A6-43C159F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F9A4-B8A3-4166-ABA9-5518B3D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</a:t>
            </a:r>
            <a:r>
              <a:rPr lang="en-US" dirty="0">
                <a:sym typeface="Wingdings" panose="05000000000000000000" pitchFamily="2" charset="2"/>
              </a:rPr>
              <a:t> DEseq2</a:t>
            </a:r>
          </a:p>
          <a:p>
            <a:r>
              <a:rPr lang="en-US" dirty="0">
                <a:sym typeface="Wingdings" panose="05000000000000000000" pitchFamily="2" charset="2"/>
              </a:rPr>
              <a:t>Salmon  quantitative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557A-40DB-4D0A-9DB1-F148B82A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 DESeq2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3775-1696-4DCF-983F-460CE9BB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12367</TotalTime>
  <Words>927</Words>
  <Application>Microsoft Office PowerPoint</Application>
  <PresentationFormat>Widescreen</PresentationFormat>
  <Paragraphs>135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Lucida Console</vt:lpstr>
      <vt:lpstr>Office Theme</vt:lpstr>
      <vt:lpstr>Third pass analysis</vt:lpstr>
      <vt:lpstr>Analyses</vt:lpstr>
      <vt:lpstr>Analyses -- continued</vt:lpstr>
      <vt:lpstr>Mouse samples</vt:lpstr>
      <vt:lpstr>Analysis update</vt:lpstr>
      <vt:lpstr>Finalize DESeq2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Luke’s analysis on DEGs lists</vt:lpstr>
      <vt:lpstr>Get homologue from ensembl</vt:lpstr>
      <vt:lpstr>PowerPoint Presentation</vt:lpstr>
      <vt:lpstr>PowerPoint Presentation</vt:lpstr>
      <vt:lpstr>Third pass stops here</vt:lpstr>
      <vt:lpstr>PowerPoint Presentation</vt:lpstr>
      <vt:lpstr>PowerPoint Presentation</vt:lpstr>
      <vt:lpstr>K70_vs_K70MD_pvalue01_fc4  - DEGs (2016)</vt:lpstr>
      <vt:lpstr>PowerPoint Presentation</vt:lpstr>
      <vt:lpstr>K70_vs_NKO70_pvalue05_fc2  - DEGs (661)</vt:lpstr>
      <vt:lpstr>PowerPoint Presentation</vt:lpstr>
      <vt:lpstr>PowerPoint Presentation</vt:lpstr>
      <vt:lpstr>Common DEGs (K70MD &amp; K70P10) – 593 genes</vt:lpstr>
      <vt:lpstr>PowerPoint Presentation</vt:lpstr>
      <vt:lpstr>PowerPoint Presentation</vt:lpstr>
      <vt:lpstr>PowerPoint Presentation</vt:lpstr>
      <vt:lpstr>PowerPoint Presentation</vt:lpstr>
      <vt:lpstr>ESCC_196_signatures</vt:lpstr>
      <vt:lpstr>ESCC_196_signatures</vt:lpstr>
      <vt:lpstr>IPA – disease related results (ESCC_196_signatures)</vt:lpstr>
      <vt:lpstr>PowerPoint Presentation</vt:lpstr>
      <vt:lpstr>PowerPoint Presentation</vt:lpstr>
      <vt:lpstr>ESCC_196 signature -- disease cloud</vt:lpstr>
      <vt:lpstr>Supporting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116</cp:revision>
  <cp:lastPrinted>2019-11-25T21:07:13Z</cp:lastPrinted>
  <dcterms:created xsi:type="dcterms:W3CDTF">2019-11-01T14:01:58Z</dcterms:created>
  <dcterms:modified xsi:type="dcterms:W3CDTF">2019-11-29T14:37:06Z</dcterms:modified>
</cp:coreProperties>
</file>